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587" r:id="rId2"/>
    <p:sldId id="588" r:id="rId3"/>
    <p:sldId id="543" r:id="rId4"/>
    <p:sldId id="544" r:id="rId5"/>
    <p:sldId id="575" r:id="rId6"/>
    <p:sldId id="576" r:id="rId7"/>
    <p:sldId id="589" r:id="rId8"/>
    <p:sldId id="577" r:id="rId9"/>
    <p:sldId id="549" r:id="rId10"/>
    <p:sldId id="590" r:id="rId11"/>
    <p:sldId id="551" r:id="rId12"/>
    <p:sldId id="578" r:id="rId13"/>
    <p:sldId id="553" r:id="rId14"/>
    <p:sldId id="579" r:id="rId15"/>
    <p:sldId id="580" r:id="rId16"/>
    <p:sldId id="556" r:id="rId17"/>
    <p:sldId id="582" r:id="rId18"/>
    <p:sldId id="583" r:id="rId19"/>
    <p:sldId id="561" r:id="rId20"/>
    <p:sldId id="584" r:id="rId21"/>
    <p:sldId id="585" r:id="rId22"/>
    <p:sldId id="564" r:id="rId23"/>
    <p:sldId id="565" r:id="rId24"/>
    <p:sldId id="566" r:id="rId25"/>
    <p:sldId id="591" r:id="rId26"/>
    <p:sldId id="570" r:id="rId27"/>
    <p:sldId id="571" r:id="rId28"/>
    <p:sldId id="572" r:id="rId29"/>
    <p:sldId id="573" r:id="rId30"/>
    <p:sldId id="574" r:id="rId31"/>
    <p:sldId id="592" r:id="rId32"/>
    <p:sldId id="593" r:id="rId33"/>
    <p:sldId id="54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630" autoAdjust="0"/>
  </p:normalViewPr>
  <p:slideViewPr>
    <p:cSldViewPr>
      <p:cViewPr varScale="1">
        <p:scale>
          <a:sx n="60" d="100"/>
          <a:sy n="60" d="100"/>
        </p:scale>
        <p:origin x="78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6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-32425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199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097179" y="27166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86661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अधिकृत/सहायक कृषिगणना अधिकृत तालिम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b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तेस्रो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0577" y="4588133"/>
            <a:ext cx="6589823" cy="22775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182880" tIns="320040" rIns="182880" bIns="320040"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4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लगत २ कृषक परिवार प्रश्नावली 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चलन गरेको जग्गाको कित्ताअनुसार भू–उपयोग</a:t>
            </a:r>
            <a:endParaRPr lang="en-US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(भाग ३ खण्ड ३.७)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ne-NP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5633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152400" y="3276600"/>
            <a:ext cx="11948337" cy="3412958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बालीअन्तर्गत नै पर्छ, जस्तैः उखु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एक वर्षपछि अर्को बाली लगाइने र खनजोत गर्दा बोट डाँठसमेत नष्ट हुने बालीहरू पनि अस्थायी बालीअन्तर्गत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बालीअन्तर्गत यी बालीहरू पर्छन्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e-NP" sz="20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खाद्यान्न बाली, कोसे÷दाल बाली, कन्दमूल बाली, तेल बाली, नगदे बाली, मसला बाली, तरकारी बाली, र भुइँघाँस बाली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431632"/>
            <a:ext cx="533400" cy="8449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BF99B575-2F37-4081-B52C-345D250F36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2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3/3/2022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1015409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981200" y="1828800"/>
            <a:ext cx="1066800" cy="1066800"/>
          </a:xfrm>
          <a:prstGeom prst="ellipse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04800" y="3657600"/>
            <a:ext cx="11506200" cy="3124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खर्क तथा चौरचरनअन्तर्गतका जग्गाहरू भन्नाले पशुचरन वा आहारका लागि अस्थायीरूपमा खाली छोडिएको जग्गा भन्ने बुझिन्छ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खर्क तथा चौरचरन अस्थायी वा स्थायी हुन सक्छ । 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2895600"/>
            <a:ext cx="0" cy="7620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B91D3B61-1D0A-4AB8-80A1-7BE6867CFFD8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98213-00DA-470E-8E8A-337F39994A03}"/>
              </a:ext>
            </a:extLst>
          </p:cNvPr>
          <p:cNvSpPr txBox="1"/>
          <p:nvPr/>
        </p:nvSpPr>
        <p:spPr>
          <a:xfrm>
            <a:off x="10591800" y="6400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158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3/3/2022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762000"/>
            <a:ext cx="10913140" cy="22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133600" y="1694046"/>
            <a:ext cx="14097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52400" y="3048000"/>
            <a:ext cx="12039600" cy="3726266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खर्क तथा चौरचरन स्थायी हो कि अस्थायी भनेर छुट्याउन सामान्यतया ५ वर्षको अवधिलाई लिइन्छ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५ वर्षभन्दा कम अवधिसम्मका यस्ता जग्गाहरू मात्र अस्थायी चौरचरनमा लिइन्छन् र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सोभन्दा बढी अवधि भएका यस्ता जग्गाहरू स्थायी चौरचरनअन्तर्गत राख्नुपर्छ ।</a:t>
            </a:r>
            <a:r>
              <a:rPr lang="en-US" sz="2800" i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438400"/>
            <a:ext cx="0" cy="74435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5134C8AA-6E18-4B15-8D97-F37B5D12DC7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3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762000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152400" y="3581400"/>
            <a:ext cx="11887200" cy="3200400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यसअन्तर्गत कम्तीमा एक वर्ष र बढीमा ५ वर्षसम्म बाँझो राखिएको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यसरी बाँझो छोडिएको जग्गा प्राकृतिक रूपमा घाँसपात उम्रेर ५ वर्षभन्दा कम समयदेखि चौरचरनको रूपमा प्रयोग भइरहेको छ भने त्यसलाई अस्थायी चौरचरनअन्तर्गत लिइन्छ र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यदि सो अवधि ५ वर्षभन्दा बढी छ भने यस्तो जग्गालाई स्थायी चौरचरनअन्तर्गत लिनुपर्छ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लामो समयसम्म बाँझो रहेको जग्गामा दाउरा काठपातको रूपमा उपयोग हुन सक्ने रुखहरू भएमा वनबनेलोको शीर्षकअन्तर्गत राख्नुपर्छ ।</a:t>
            </a:r>
            <a:endParaRPr lang="en-US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23309" y="15240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80509" y="2840355"/>
            <a:ext cx="0" cy="7410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C797BAA0-74CE-4F5A-A5F4-0962CD6D55E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BE8D6C-3B6F-4AB1-8DC6-65CA16A438AB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750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914400"/>
            <a:ext cx="1094971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427127" y="3654056"/>
            <a:ext cx="11231469" cy="3127744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अस्थायी रूपमा बाँझो रहेको जग्गा अनुपयोगी जग्गा 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(Waste Land)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को रूपमा परिवर्तन भएमा “अन्य जग्गा”मा राख्नुपर्छ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एक वर्षभन्दा कम अवधिका लागि बाँझो छाडिएको वा छाड्ने उद्देश्यले राखिएको जग्गा अस्थायी बाँझोमा पर्दैन ।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15240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2743199"/>
            <a:ext cx="0" cy="82228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CC773D14-735F-48D7-A7CA-09A7B4F77A8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45681-5DD4-4534-A3DA-DCCF4A725C4C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825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685800"/>
            <a:ext cx="10591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37214" y="3124200"/>
            <a:ext cx="12078586" cy="3733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माथि उल्लिखितबाहेकका जग्गाहरू पनि यसअन्तर्गत नै पर्छन्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जस्तैः बाढीले अस्थायी रूपमा एक सन्दर्भ वर्षको लागि क्षति पु¥याएको जग्गा वा बाली लगाउन तयार पारिएको तर कुनै कारणले बाली नलगाएको जग्गा आदि 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छानो वा छाप्रोको ओत वा टनेलमा रहेको जग्गामा अस्थायी बाली लगाइएको छ भने अस्थायी बाली लागेको जग्गाको क्षेत्रफलमा राख्नुपर्छ र स्थायी बाली लगाइएको छ भने स्थायी बाली लागेको जग्गामा राख्नुपर्छ ।</a:t>
            </a:r>
            <a:endParaRPr lang="en-US" sz="2000" i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7498" y="1497852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2590800"/>
            <a:ext cx="0" cy="573585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E111E132-A625-44A8-B3D0-0C12DF202F4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76199" y="3196936"/>
            <a:ext cx="12115801" cy="3661064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एक पटक उत्पादन लिएपछि पुनः रोप्नु नपर्ने र धेरै वर्षसम्म उत्पादन दिइरहने बाली लागेको जग्गा स्थायी बाली लागेको जग्गामा गणना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जस्तैः फलपू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 लगाएको जग्गा, स्थायी प्रकृतिका पुष्पखेती र नर्सरीको भएको जग्गा आदि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तर, वनबनेलोका लागि लगाइएको नर्सरीले ढाकेको जग्गालाई वनबनेलोको क्षेत्रफलमा नै राख्नुपर्छ ।</a:t>
            </a: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484168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474768"/>
            <a:ext cx="0" cy="103043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ABDB367E-4A91-47E7-BF49-E6E003DAB29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19E10-3D4F-4919-B958-7AFCC85FBF8B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086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181276" y="3181350"/>
            <a:ext cx="12010724" cy="360045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संयुक्त बाली (स्थायी र अस्थायी मिसाएर लगाइएको) लागेको जग्गालाई विशेष ध्यान पुर्याउनुपर्छ 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यस्तो अवस्थामा संयुक्त बाली लागेको जम्मा क्षेत्रफलबाट अस्थायी बालीले ओगटेको अनुमानित क्षेत्रफल घटाएर बाँकी क्षेत्रफल स्थायी बालीको क्षेत्रफलअन्तर्गत (महल ५) मा 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अस्थायी बालीले ओगटेको अनुमानित क्षेत्रफल अस्थायी बालीअन्तर्गत (महल २) मा लेख्नुपर्छ ।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407968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1" idx="4"/>
          </p:cNvCxnSpPr>
          <p:nvPr/>
        </p:nvCxnSpPr>
        <p:spPr>
          <a:xfrm>
            <a:off x="5486400" y="2398568"/>
            <a:ext cx="28876" cy="103043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8A90C915-D634-47A7-BC7D-EFE3B3EAB6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15E16-0245-449A-97B4-CC973C2779E6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561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52402" y="3505200"/>
            <a:ext cx="12039598" cy="327660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प्रश्नावलीको तालिका नं. ४.३ को महल ६ को सन्दर्भमा भने संयुक्त बाली लागेको जग्गाको क्षेत्रफल पूरै संयुक्त बाली लागेको क्षेत्रफलअन्तर्गत महल ६ मा लेख्नुपर्छ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कृषिगणनामा स्थायी बालीअन्तर्गत निम्नलिखित बालीहरू समावेश गरिएका छन्ः अमिलो जातका फलपू</a:t>
            </a:r>
            <a:r>
              <a:rPr lang="en-US" sz="2800" dirty="0"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लहरू, अमिलो जातबाहेक अन्य फलपू</a:t>
            </a:r>
            <a:r>
              <a:rPr lang="en-US" sz="2800" dirty="0">
                <a:latin typeface="Preeti" pitchFamily="2" charset="0"/>
                <a:cs typeface="Kalimati" panose="00000400000000000000" pitchFamily="2"/>
              </a:rPr>
              <a:t>m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लहरू, र चिया, कफी, स्थायी प्रकृतिका पुष्पखेती र नर्सरी जस्ता अन्य स्थायी बालीहरू ।</a:t>
            </a: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787D0B-45A8-4F46-BDDA-640054F257DB}"/>
              </a:ext>
            </a:extLst>
          </p:cNvPr>
          <p:cNvGrpSpPr/>
          <p:nvPr/>
        </p:nvGrpSpPr>
        <p:grpSpPr>
          <a:xfrm>
            <a:off x="812800" y="762000"/>
            <a:ext cx="10972800" cy="2667000"/>
            <a:chOff x="812800" y="1143000"/>
            <a:chExt cx="10972800" cy="2667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143000"/>
              <a:ext cx="109728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4876800" y="1636568"/>
              <a:ext cx="1219200" cy="9906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>
              <a:off x="5486400" y="2627168"/>
              <a:ext cx="0" cy="118283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8245B5A5-8F32-42C2-9D56-9CF64A1F179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228600" y="3810000"/>
            <a:ext cx="11887200" cy="2971800"/>
          </a:xfrm>
          <a:prstGeom prst="flowChartProcess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 (महल ६)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यसअन्तर्गत स्थायी रूपमा (५ वर्ष वा सोभन्दा बढी) चौरचरनका लागि छाडिएको वा प्राकृतिक रूपबाट उम्रिएको जङ्गली घाँसको मैदान वा पशु चरनले ढाकेको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चौरचरनमा आफैं उम्रिएका (खास गरी चौरचरनका रुख तथा झाडी) बुटाबुटीहरू भएको जग्गा पर्छ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EF49DA-4010-49FB-ACF4-495D46127366}"/>
              </a:ext>
            </a:extLst>
          </p:cNvPr>
          <p:cNvGrpSpPr/>
          <p:nvPr/>
        </p:nvGrpSpPr>
        <p:grpSpPr>
          <a:xfrm>
            <a:off x="304799" y="762000"/>
            <a:ext cx="11485419" cy="3124200"/>
            <a:chOff x="304799" y="1066800"/>
            <a:chExt cx="11485419" cy="3124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1066800"/>
              <a:ext cx="11485419" cy="289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818910" y="19050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477000" y="2667000"/>
              <a:ext cx="0" cy="152400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id="{A1A3C5C2-34B0-48B0-A872-A4CB569DFF2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1828800"/>
            <a:ext cx="601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7086600" y="1764913"/>
            <a:ext cx="3733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7EF9F0-437B-4954-A738-5E9668F217A4}"/>
              </a:ext>
            </a:extLst>
          </p:cNvPr>
          <p:cNvGrpSpPr/>
          <p:nvPr/>
        </p:nvGrpSpPr>
        <p:grpSpPr>
          <a:xfrm>
            <a:off x="10058400" y="1786831"/>
            <a:ext cx="2057400" cy="4395504"/>
            <a:chOff x="9448801" y="685800"/>
            <a:chExt cx="2743200" cy="58606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3CC257-E421-490B-B238-C4C397F4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8801" y="3597918"/>
              <a:ext cx="2743199" cy="29485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F83241-18E4-4A00-87E3-0008F407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801" y="685800"/>
              <a:ext cx="2743200" cy="294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3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52400" y="3356998"/>
            <a:ext cx="11963400" cy="3424802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निजी वनबनेलो (महल ७)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यसमा चलनभित्र आफै उम्रिएको वा रोपिएको वनबनेलो 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यसबाट काठ, दाउरा, लकडी र अन्य वनजन्य वस्तुहरू प्राप्त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संरक्षणका लागि वनबनेलोको खेती गरिएको वा लहर मिलाएर वा नमिलाई झ्याम्म पारेर लगाएको अथवा रुखका बुटाबुटीहरू, बाँसको झ्याङ र अन्य वनस्पतिले ढाकेको जग्गाहरू निजी वनबनेलोको क्षेत्रफलमा समावेश गर्नुपर्छ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AE1074-29FE-4AE5-9509-AF85D2739BA9}"/>
              </a:ext>
            </a:extLst>
          </p:cNvPr>
          <p:cNvGrpSpPr/>
          <p:nvPr/>
        </p:nvGrpSpPr>
        <p:grpSpPr>
          <a:xfrm>
            <a:off x="76200" y="838200"/>
            <a:ext cx="11963400" cy="2518798"/>
            <a:chOff x="914400" y="1066800"/>
            <a:chExt cx="9351819" cy="25187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11211" y="2478706"/>
              <a:ext cx="0" cy="110689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C3E66E77-1710-4DA6-8E48-E7F83E7ED8F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5F4F2-9D19-4BC2-A86A-EC47612F4BDC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73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76200" y="3429000"/>
            <a:ext cx="12039600" cy="3352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निजी वनबनेलो (महल ७)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निजी वनबनेलो अन्तर्गतका बाँसका झ्याङहरूलाई स्थायी बाली अन्तर्गत गणना गर्नु हुँदैन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मनोरञ्जनको उद्देश्यले मात्र राखिएको वनबनेलोको जग्गालाई भने अन्य कतै उल्लेख नगरिएका चलनमा रहेका जग्गामा उल्लेख गर्नुपर्छ । 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	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2132D1-9514-4706-8F68-D9D8428A1DD1}"/>
              </a:ext>
            </a:extLst>
          </p:cNvPr>
          <p:cNvGrpSpPr/>
          <p:nvPr/>
        </p:nvGrpSpPr>
        <p:grpSpPr>
          <a:xfrm>
            <a:off x="914400" y="838200"/>
            <a:ext cx="9351819" cy="2819400"/>
            <a:chOff x="914400" y="1066800"/>
            <a:chExt cx="9351819" cy="2819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07200" y="2438400"/>
              <a:ext cx="25400" cy="14478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CCFD1AB2-8C3C-44FF-BE99-FFF52D0A5ED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2791"/>
            <a:ext cx="11201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001000" y="1562100"/>
            <a:ext cx="914400" cy="6858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81000" y="3565860"/>
            <a:ext cx="11684000" cy="298734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 (महल ८)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माछापालन गर्न, गाईवस्तुलाई पानी खुवाउन वा सिँचाइ गर्नको लागि जग्गा खनी बनाएको वा आफै पानी जमी खेती गर्न नसक्ने अवस्थामा रहेको कृषि चलन भित्रको जग्गालाई पोखरी भनिन्छ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यसरी रहेको पोखरीमा माछा पालिएको वा त्यतिकै रहेको पनि हुन सक्छ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58200" y="2247900"/>
            <a:ext cx="0" cy="171450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6792FF66-8DFD-401D-996E-6504C928F61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0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66800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228600" y="4191000"/>
            <a:ext cx="11582400" cy="241935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(महल ९)	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चलनअन्तर्गतका घर, घडेरी, गोठ, धन्सार आदिले चर्चेको जग्गा, आँगन, सडक अथवा गल्ली, सामान तथा औजार, भण्डार गर्न प्रयोग गरिएको खुला ठाउँ यस महलअन्तर्गत उल्लेख गर्नुपर्छ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34400" y="1676400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82100" y="2743200"/>
            <a:ext cx="38100" cy="14478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0BB10C9E-C7B6-4BCB-83FC-7D381AFB36F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3352800"/>
            <a:ext cx="1219200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800" b="1" dirty="0">
                <a:latin typeface="Preeti"/>
                <a:ea typeface="MS Mincho"/>
                <a:cs typeface="Kalimati" panose="00000400000000000000" pitchFamily="2"/>
              </a:rPr>
              <a:t>अन्य जग्गा (महल १०)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अन्यत्र कतै उल्लेख नगरिएका कृषि चलनअन्तर्गतका उत्पादक, अनुत्पादक सबै जग्गा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गाईवस्तुको गोठ, सोतर आदि कार्यमा पनि प्रयोग गर्न सकिने जस्तैः निगालो, बेत, नरकट, काफल, ऐसेलुका बोट भएका जग्गा यस अन्तर्गत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यसमा साधारणतया खेती गर्न, आवश्यक पर्नेभन्दा बढी परिश्रम गरेमा उत्पादक बनाउन सकिने जग्गा पनि पर्छन् ।</a:t>
            </a: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B3234-9AEB-496A-9DB2-3C854A7429EF}"/>
              </a:ext>
            </a:extLst>
          </p:cNvPr>
          <p:cNvGrpSpPr/>
          <p:nvPr/>
        </p:nvGrpSpPr>
        <p:grpSpPr>
          <a:xfrm>
            <a:off x="609600" y="762001"/>
            <a:ext cx="10896600" cy="2438400"/>
            <a:chOff x="609600" y="1046747"/>
            <a:chExt cx="10896600" cy="276325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46747"/>
              <a:ext cx="108966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0283792" y="1524000"/>
              <a:ext cx="1219200" cy="9144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010900" y="2438400"/>
              <a:ext cx="38100" cy="137160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F62A1EDD-7A85-4682-834E-DFC745DF8B4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AAA3A-E620-46B8-971F-BF94787D3A12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059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76200" y="2797304"/>
            <a:ext cx="12115800" cy="4060696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400" b="1" dirty="0">
                <a:latin typeface="Preeti"/>
                <a:ea typeface="MS Mincho"/>
                <a:cs typeface="Kalimati" panose="00000400000000000000" pitchFamily="2"/>
              </a:rPr>
              <a:t>अन्य जग्गा (महल १०)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खेर गएको जग्गा, माथि विभिन्न क्षेत्रमा उल्लेख नगरिएको कृषि चलनका जग्गाहरू पनि यसैमा पर्छन् ।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अर्थात्, कृषि चलनअन्तर्गत पर्ने तर अन्य कुनै महलमा नपर्ने कुनै जग्गा छ भने यस महलमा राख्नुपर्छ ।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यहाँ मुख्य कृषकले सो जग्गा कुन रूपमा राख्न चाहेको हो भन्ने कुरामा बढी जोड दिनुपर्छ ।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अस्थायी बाँझो, स्थायी बाँझो, स्थायी चौरचरन, अन्य सबै खेती योग्य तर हाल खेती नगरिएको जग्गा र अन्तिम महलमा लेखिएका जग्गा बीचको अन्तर छुट्याउँदा विशेष गरी यस्तो स्थिति आइपर्छ र कृषकको जवाफलाई नै आधार मान्नुपर्छ ।</a:t>
            </a:r>
            <a:endParaRPr lang="en-US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Preeti"/>
              <a:ea typeface="MS Mincho"/>
              <a:cs typeface="Kalimati" panose="00000400000000000000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67E6BA-6D21-4D9B-B25E-215640484F36}"/>
              </a:ext>
            </a:extLst>
          </p:cNvPr>
          <p:cNvGrpSpPr/>
          <p:nvPr/>
        </p:nvGrpSpPr>
        <p:grpSpPr>
          <a:xfrm>
            <a:off x="609600" y="762000"/>
            <a:ext cx="10896600" cy="2286000"/>
            <a:chOff x="609600" y="1046747"/>
            <a:chExt cx="10896600" cy="259009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46747"/>
              <a:ext cx="108966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283792" y="1524000"/>
              <a:ext cx="1219200" cy="9144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1029950" y="2438400"/>
              <a:ext cx="19050" cy="1198445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99242D73-D424-4A44-908D-30D867EEA1D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65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952900"/>
            <a:ext cx="12191999" cy="58289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कुरा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यस प्रश्नमा पनि प्रश्न नं. ३.५ बमोजिमका कित्ताहरूको क्षेत्रफल क्रमशः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क्षेत्रफलको एकाइ प्रश्न नं. ३.१ मा खुलाएबमोजिमको हुनुपर्छ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कित्ताअनुसार जग्गाको उपयोग </a:t>
            </a:r>
            <a:r>
              <a:rPr lang="en-US" sz="2800" dirty="0">
                <a:latin typeface="Times New Roman" panose="02020603050405020304" pitchFamily="18" charset="0"/>
                <a:ea typeface="SimSun"/>
                <a:cs typeface="Kalimati" panose="00000400000000000000" pitchFamily="2"/>
              </a:rPr>
              <a:t>(Land Use)  </a:t>
            </a: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महल–२ देखि महल–१० सम्मका विभिन्न वर्गीकरणमा खुलाएर लेख्नुपर्छ र अन्तिम हरफमा विभिन्न उपयोगअनुसारको सबै कित्ताको जोड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उदाहरणका लागि शेरबहादुर राईले चलन गरेको जम्मा जग्गाको उपयोगको स्थिति देहायबमोजिम रहेछः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2931FAF9-7D3B-483D-8A51-1D4326B6047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2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152400" y="1371600"/>
            <a:ext cx="12039600" cy="54102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उदाहरणः शेरबहादुर राईले चलन गरेको जम्मा जग्गाको उपयोगको स्थिति देहायबमोजिम रहेछः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पहिलो कित्ता (घरघडेरी)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1-10-0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जग्गामा वर्षा याममा धान रोपेकोे, हिउँदमा आधा जग्गामा तोरी छरेको, बाँकीमा आलु र अरु तरकारी लगाएको रहेछ र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 घरघडेरी गोठ, आँगनले ढाकेको रहेछ,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दोस्रो कित्ता (बारीमुनि)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M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रोपनीको पुरै कित्तामा वर्षामा धान रोपेको र हाल तोरी छरिएको रहेछ,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तेस्रो कित्ता (पल्लोपाटो)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3-0-0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अम्बा, सुन्तलाका बिरुवाहरू बराबरी मिसाएर लगाइएका रहेछन् ।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बाँकी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2-0-0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मकै छरिएको रहेछ ।</a:t>
            </a:r>
            <a:endParaRPr lang="en-US" sz="20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AE9B07F6-661C-4689-A7DF-37485657DA5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3B558-A399-403E-A25E-F3B73AAA6076}"/>
              </a:ext>
            </a:extLst>
          </p:cNvPr>
          <p:cNvSpPr txBox="1"/>
          <p:nvPr/>
        </p:nvSpPr>
        <p:spPr>
          <a:xfrm>
            <a:off x="3059519" y="762000"/>
            <a:ext cx="6119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143597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685800"/>
            <a:ext cx="12115800" cy="6172200"/>
          </a:xfrm>
          <a:prstGeom prst="flowChartProcess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उदाहरण ..............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चौथो कित्ता (बाटोमुनि)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जग्गामध्येः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1-0-0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घैया धान छरी हिउँदमा गहुँ र तोरी मिसाएर छरिएको रहेछ र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बाँकि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4-0-0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धान रोपेर हाल गहुँ छरिएको रहेछ 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पाँचौं कित्ता (रातामाटा)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]M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गाईवस्तु चराउने खाली छोडिएको रहेछ,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 हिउँदे र वर्षे तरकारी खेती गरिएको रहेछ 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3-10-0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 खाँेचमा परेको रहेछ र काँडा, काफल, ऐँसेलुका बोट र वनबनेलोले ढाकेको रहेछ र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पोखरी रहेछ ।</a:t>
            </a:r>
            <a:endParaRPr lang="en-US" sz="24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D99B1DC5-CB39-4D02-B5F9-6A4D2A503AC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6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8425974E-CC36-4024-BA3A-BF4BB79D282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2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642" y="838200"/>
            <a:ext cx="117993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३.७ चलन गरेको जग्गाको कित्ता अनुसार भू-उपयोग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" y="1695450"/>
            <a:ext cx="12039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4144918"/>
            <a:ext cx="0" cy="80808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845" y="4952999"/>
            <a:ext cx="11875555" cy="1885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यस तालिकामा विवरण भर्दा तालिका ३.५ को महल–१ मा लेखिए बमोजिमका कित्ताहरूको क्रमशः उपयोग</a:t>
            </a:r>
            <a:r>
              <a:rPr lang="en-US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(Use)</a:t>
            </a:r>
            <a:r>
              <a:rPr lang="ne-NP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खुलाउनु पर्दछ । 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प्रश्नावली थपेको भए पनि प्रश्न ३.५ को तालिकामा जस्तै सच्याउनु पर्दछ ।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D2E051A9-9E25-4EBE-8C5C-F26C7B97B4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819401"/>
            <a:ext cx="10134600" cy="132837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प्रश्न नं ३.७ मा प्रत्येक कित्ताअनुसारको क्षेत्रफलको जोड प्रश्न नं. ३.५ मा उल्लेख भएको कित्ताको क्षेत्रफलसँग क्रमशः मिलेकै हुनुपर्दछ । 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7727C31C-B2B7-4D79-8D46-98D066D2D76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7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31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062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6019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</p:spTree>
    <p:extLst>
      <p:ext uri="{BB962C8B-B14F-4D97-AF65-F5344CB8AC3E}">
        <p14:creationId xmlns:p14="http://schemas.microsoft.com/office/powerpoint/2010/main" val="287784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44" y="22860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800" dirty="0">
                <a:solidFill>
                  <a:srgbClr val="000099"/>
                </a:solidFill>
                <a:cs typeface="Kalimati" pitchFamily="2"/>
              </a:rPr>
              <a:t>धन्यवाद !</a:t>
            </a:r>
            <a:endParaRPr lang="en-US" sz="16600" dirty="0">
              <a:solidFill>
                <a:srgbClr val="000099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४६ देखि ५० सम्म 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990600"/>
            <a:ext cx="11963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itchFamily="2"/>
              </a:rPr>
              <a:t>जग्गाको उपयोग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26046" r="6599" b="26046"/>
          <a:stretch/>
        </p:blipFill>
        <p:spPr bwMode="auto">
          <a:xfrm>
            <a:off x="762000" y="1524000"/>
            <a:ext cx="1054927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28A32AEF-9C42-4F31-9FC6-9FA4C426B01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8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5240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 योग्य जग्गा</a:t>
            </a:r>
            <a:r>
              <a:rPr lang="en-US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1" y="3352799"/>
            <a:ext cx="4381495" cy="83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381151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63000" y="3352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बाझो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5981700" y="21336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7432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9A60EB8A-05B6-43B6-9713-76171E725A2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5240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58" y="33528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खेतीयोग्य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352800"/>
            <a:ext cx="457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91353" y="3352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5981700" y="21336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7432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C6750174-1C94-4074-AF94-68C89E80D0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14424" y="1600200"/>
            <a:ext cx="540097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3352800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3" y="3352800"/>
            <a:ext cx="617219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19124" y="2743200"/>
            <a:ext cx="5781976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99473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011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6138" y="2195362"/>
            <a:ext cx="0" cy="5334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C3E444BD-777E-461B-BBB4-11173D4DEBE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6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1" y="1524000"/>
            <a:ext cx="685799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कृषक परिवारले चलन गरेको जम्मा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3352800"/>
            <a:ext cx="3733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2400" y="3352799"/>
            <a:ext cx="3200400" cy="990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निजी बनबनेलो रहेको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1400" y="3352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पोखरीले ओगटेको जग्गा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72200" y="21336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2743200"/>
            <a:ext cx="946917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74179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612179" y="3352799"/>
            <a:ext cx="1524000" cy="83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जग्गा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8011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3A92B310-10E6-44CE-AB83-C6930D33111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7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3352800"/>
            <a:ext cx="1211580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सबै जग्गा यसअन्तर्गत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भन्नाले 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खेतीअन्तर्गत उल्लेखित च्याउखेती र अस्थायी प्रकृतिका पुष्पखेती र नर्सरीको भएको जग्गा अस्थायी बाली लागेको जग्गाअन्तर्गत राख्नुपर्छ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2431632"/>
            <a:ext cx="533400" cy="7687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03C033F4-D099-44A9-82D0-067F4CD1BFD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1539</Words>
  <Application>Microsoft Office PowerPoint</Application>
  <PresentationFormat>Widescreen</PresentationFormat>
  <Paragraphs>200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Aalekh</vt:lpstr>
      <vt:lpstr>Arial</vt:lpstr>
      <vt:lpstr>Calibri</vt:lpstr>
      <vt:lpstr>Fontasy Himali</vt:lpstr>
      <vt:lpstr>Ganesh</vt:lpstr>
      <vt:lpstr>Kokila</vt:lpstr>
      <vt:lpstr>Preeti</vt:lpstr>
      <vt:lpstr>Time </vt:lpstr>
      <vt:lpstr>Times New Roman</vt:lpstr>
      <vt:lpstr>Wingdings</vt:lpstr>
      <vt:lpstr>Office Theme</vt:lpstr>
      <vt:lpstr>राष्ट्रिय कृषिगणना २०७८ कृषिगणना अधिकृत/सहायक कृषिगणना अधिकृत तालिम मितिः फागुन २०, २०७८ ललितपुर, काठमाडौँ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Rishi Ram Sigdel</cp:lastModifiedBy>
  <cp:revision>524</cp:revision>
  <dcterms:created xsi:type="dcterms:W3CDTF">2006-08-16T00:00:00Z</dcterms:created>
  <dcterms:modified xsi:type="dcterms:W3CDTF">2022-03-02T23:48:29Z</dcterms:modified>
</cp:coreProperties>
</file>